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18"/>
  </p:notesMasterIdLst>
  <p:sldIdLst>
    <p:sldId id="256" r:id="rId2"/>
    <p:sldId id="449" r:id="rId3"/>
    <p:sldId id="451" r:id="rId4"/>
    <p:sldId id="452" r:id="rId5"/>
    <p:sldId id="453" r:id="rId6"/>
    <p:sldId id="454" r:id="rId7"/>
    <p:sldId id="457" r:id="rId8"/>
    <p:sldId id="456" r:id="rId9"/>
    <p:sldId id="455" r:id="rId10"/>
    <p:sldId id="443" r:id="rId11"/>
    <p:sldId id="445" r:id="rId12"/>
    <p:sldId id="447" r:id="rId13"/>
    <p:sldId id="448" r:id="rId14"/>
    <p:sldId id="458" r:id="rId15"/>
    <p:sldId id="460" r:id="rId16"/>
    <p:sldId id="461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4F263-1066-4005-86ED-21ED1A649284}" type="datetimeFigureOut">
              <a:rPr lang="el-GR" smtClean="0"/>
              <a:t>09/07/2015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EE85B-6B88-4621-A5AA-34A3A774D50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884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3E59996-C128-484A-9853-D32249792FDB}" type="slidenum">
              <a:rPr lang="el-GR" sz="1200" smtClean="0">
                <a:latin typeface="Times New Roman" pitchFamily="18" charset="0"/>
              </a:rPr>
              <a:pPr/>
              <a:t>4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90FCC50-04BE-4D50-976B-A221BB17CDEA}" type="slidenum">
              <a:rPr lang="el-GR" sz="1200" smtClean="0">
                <a:latin typeface="Times New Roman" pitchFamily="18" charset="0"/>
              </a:rPr>
              <a:pPr/>
              <a:t>5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6ACE52B-4178-4FB8-B98E-4C8A9C05530C}" type="slidenum">
              <a:rPr lang="el-GR" sz="1200" smtClean="0">
                <a:latin typeface="Times New Roman" pitchFamily="18" charset="0"/>
              </a:rPr>
              <a:pPr/>
              <a:t>6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C1FDE68-2CEA-40B8-A0C6-BD0B14CC33E1}" type="slidenum">
              <a:rPr lang="el-GR" sz="1200" smtClean="0">
                <a:latin typeface="Times New Roman" pitchFamily="18" charset="0"/>
              </a:rPr>
              <a:pPr/>
              <a:t>7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C1FDE68-2CEA-40B8-A0C6-BD0B14CC33E1}" type="slidenum">
              <a:rPr lang="el-GR" sz="1200" smtClean="0">
                <a:latin typeface="Times New Roman" pitchFamily="18" charset="0"/>
              </a:rPr>
              <a:pPr/>
              <a:t>8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C1FDE68-2CEA-40B8-A0C6-BD0B14CC33E1}" type="slidenum">
              <a:rPr lang="el-GR" sz="1200" smtClean="0">
                <a:latin typeface="Times New Roman" pitchFamily="18" charset="0"/>
              </a:rPr>
              <a:pPr/>
              <a:t>9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9A7567D-63AC-42BC-A101-FE428B5ED613}" type="slidenum">
              <a:rPr lang="el-GR" sz="1200" smtClean="0">
                <a:latin typeface="Times New Roman" pitchFamily="18" charset="0"/>
              </a:rPr>
              <a:pPr/>
              <a:t>15</a:t>
            </a:fld>
            <a:endParaRPr lang="el-GR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44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0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25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1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42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2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2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2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5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53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F2853615-BFDE-46DE-814C-47EC6EF6D371}" type="datetimeFigureOut">
              <a:rPr lang="el-GR" smtClean="0">
                <a:solidFill>
                  <a:srgbClr val="2F2B20"/>
                </a:solidFill>
              </a:rPr>
              <a:pPr/>
              <a:t>09/07/2015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3DF53439-851E-44AD-84B1-B6BFC3D0C743}" type="slidenum">
              <a:rPr lang="el-GR" smtClean="0">
                <a:solidFill>
                  <a:srgbClr val="2F2B20"/>
                </a:solidFill>
              </a:rPr>
              <a:pPr/>
              <a:t>‹#›</a:t>
            </a:fld>
            <a:endParaRPr lang="el-GR">
              <a:solidFill>
                <a:srgbClr val="2F2B2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/>
          <a:lstStyle/>
          <a:p>
            <a:endParaRPr lang="el-GR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22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1.wp.com/360pedia.gr/wp-content/uploads/2014/12/%CE%91%CE%A0%CE%98-LOGO.gif"/>
          <p:cNvPicPr>
            <a:picLocks noChangeAspect="1" noChangeArrowheads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630">
            <a:off x="7606569" y="5652902"/>
            <a:ext cx="884065" cy="85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31091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124744"/>
            <a:ext cx="8310916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195736" y="6597352"/>
            <a:ext cx="6150676" cy="216024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z="1100" b="1" dirty="0" smtClean="0">
                <a:solidFill>
                  <a:srgbClr val="2F2B20"/>
                </a:solidFill>
              </a:rPr>
              <a:t>ΤΜ. ΠΛΗΡΟΦΟΡΙΚΗΣ ΑΠΘ</a:t>
            </a:r>
            <a:r>
              <a:rPr lang="en-US" sz="1100" b="1" dirty="0" smtClean="0">
                <a:solidFill>
                  <a:srgbClr val="2F2B20"/>
                </a:solidFill>
              </a:rPr>
              <a:t>	</a:t>
            </a:r>
            <a:r>
              <a:rPr lang="el-GR" sz="1100" b="1" dirty="0" smtClean="0">
                <a:solidFill>
                  <a:srgbClr val="2F2B20"/>
                </a:solidFill>
              </a:rPr>
              <a:t>ΣΤ. ΔΗΜΗΤΡΙΑΔΗΣ</a:t>
            </a:r>
            <a:endParaRPr lang="el-GR" sz="1100" b="1" dirty="0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5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zheimer-europe.org/Research/European-Collaboration-on-Dementia/Prevalence-of-dementia/Prevalence-of-dementia-in-Europ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umosity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23528" y="1905000"/>
            <a:ext cx="7906072" cy="3540224"/>
          </a:xfrm>
        </p:spPr>
        <p:txBody>
          <a:bodyPr/>
          <a:lstStyle/>
          <a:p>
            <a:r>
              <a:rPr lang="el-GR" b="1" dirty="0" smtClean="0">
                <a:solidFill>
                  <a:schemeClr val="tx1"/>
                </a:solidFill>
              </a:rPr>
              <a:t>Υπηρεσίες Νοητικής Άσκησης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4400" b="1" dirty="0" smtClean="0"/>
              <a:t>Cognitive Training</a:t>
            </a:r>
            <a:r>
              <a:rPr lang="en-US" sz="4400" b="1" dirty="0" smtClean="0">
                <a:solidFill>
                  <a:srgbClr val="C00000"/>
                </a:solidFill>
              </a:rPr>
              <a:t/>
            </a:r>
            <a:br>
              <a:rPr lang="en-US" sz="4400" b="1" dirty="0" smtClean="0">
                <a:solidFill>
                  <a:srgbClr val="C00000"/>
                </a:solidFill>
              </a:rPr>
            </a:br>
            <a:endParaRPr lang="el-GR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3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362746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522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310563" cy="2888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291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1" y="116632"/>
            <a:ext cx="7909892" cy="5297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636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07053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5228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Υψηλότερου επιπέδου νοητική άσκηση 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5"/>
            <a:ext cx="6768752" cy="5354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53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79512" y="188640"/>
            <a:ext cx="3456384" cy="648072"/>
          </a:xfrm>
          <a:prstGeom prst="rect">
            <a:avLst/>
          </a:prstGeom>
          <a:solidFill>
            <a:srgbClr val="AADFEC"/>
          </a:solidFill>
          <a:ln>
            <a:solidFill>
              <a:srgbClr val="33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PROGRAMMING AS CT</a:t>
            </a:r>
            <a:endParaRPr lang="el-GR" sz="2400" dirty="0" smtClean="0"/>
          </a:p>
        </p:txBody>
      </p:sp>
      <p:pic>
        <p:nvPicPr>
          <p:cNvPr id="32772" name="Picture 2" descr="C:\STAVROS-12\02-PROJECTS\2012-09-ASPAD (TSOLAKH)\05-PILOTIKO-IOUNIOS2013\Photos\IMG088-Bl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046033" cy="521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DSCN08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t="16539" b="14583"/>
          <a:stretch>
            <a:fillRect/>
          </a:stretch>
        </p:blipFill>
        <p:spPr bwMode="auto">
          <a:xfrm>
            <a:off x="3847660" y="219607"/>
            <a:ext cx="5222913" cy="327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94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8310916" cy="504056"/>
          </a:xfrm>
        </p:spPr>
        <p:txBody>
          <a:bodyPr/>
          <a:lstStyle/>
          <a:p>
            <a:r>
              <a:rPr lang="en-US" dirty="0" smtClean="0"/>
              <a:t>Go-</a:t>
            </a:r>
            <a:r>
              <a:rPr lang="en-US" dirty="0" err="1" smtClean="0"/>
              <a:t>Robo</a:t>
            </a:r>
            <a:r>
              <a:rPr lang="en-US" dirty="0" smtClean="0"/>
              <a:t>! 	</a:t>
            </a:r>
            <a:r>
              <a:rPr lang="en-US" dirty="0"/>
              <a:t> </a:t>
            </a:r>
            <a:r>
              <a:rPr lang="en-US" dirty="0" smtClean="0"/>
              <a:t>Game</a:t>
            </a:r>
            <a:endParaRPr lang="el-G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7776864" cy="601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682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Άνοια</a:t>
            </a:r>
            <a:endParaRPr lang="el-GR" dirty="0"/>
          </a:p>
        </p:txBody>
      </p:sp>
      <p:pic>
        <p:nvPicPr>
          <p:cNvPr id="5" name="Picture 20" descr="http://t2.gstatic.com/images?q=tbn:ANd9GcS90nBEC7gwDoXbyV10u5sKUoMIiOMNXsIgIHxXhkSXb7kvBrWL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8" y="116632"/>
            <a:ext cx="1127125" cy="1133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7504" y="1250107"/>
            <a:ext cx="8280920" cy="5203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</a:pPr>
            <a:r>
              <a:rPr lang="el-GR" sz="2800" b="1" dirty="0" smtClean="0">
                <a:solidFill>
                  <a:srgbClr val="C00000"/>
                </a:solidFill>
              </a:rPr>
              <a:t>Άνοια - </a:t>
            </a:r>
            <a:r>
              <a:rPr lang="en-US" sz="2800" b="1" dirty="0" smtClean="0">
                <a:solidFill>
                  <a:srgbClr val="C00000"/>
                </a:solidFill>
              </a:rPr>
              <a:t>Dementia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endParaRPr lang="el-GR" sz="2800" dirty="0" smtClean="0">
              <a:solidFill>
                <a:srgbClr val="C00000"/>
              </a:solidFill>
            </a:endParaRPr>
          </a:p>
          <a:p>
            <a:pPr marL="342900" indent="-342900"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/>
              <a:t>“</a:t>
            </a:r>
            <a:r>
              <a:rPr lang="en-US" sz="2800" i="1" dirty="0"/>
              <a:t>de-” (</a:t>
            </a:r>
            <a:r>
              <a:rPr lang="en-US" sz="2800" dirty="0"/>
              <a:t>without) + </a:t>
            </a:r>
            <a:r>
              <a:rPr lang="en-US" sz="2800" i="1" dirty="0"/>
              <a:t>“-</a:t>
            </a:r>
            <a:r>
              <a:rPr lang="en-US" sz="2800" i="1" dirty="0" err="1"/>
              <a:t>ment</a:t>
            </a:r>
            <a:r>
              <a:rPr lang="en-US" sz="2800" i="1" dirty="0"/>
              <a:t>” </a:t>
            </a:r>
            <a:r>
              <a:rPr lang="en-US" sz="2800" dirty="0" smtClean="0"/>
              <a:t>(</a:t>
            </a:r>
            <a:r>
              <a:rPr lang="en-US" sz="2800" i="1" dirty="0" err="1" smtClean="0"/>
              <a:t>mens</a:t>
            </a:r>
            <a:r>
              <a:rPr lang="en-US" sz="2800" i="1" dirty="0" smtClean="0"/>
              <a:t> </a:t>
            </a:r>
            <a:r>
              <a:rPr lang="el-GR" sz="2800" i="1" dirty="0" smtClean="0">
                <a:sym typeface="Wingdings" pitchFamily="2" charset="2"/>
              </a:rPr>
              <a:t> </a:t>
            </a:r>
            <a:r>
              <a:rPr lang="en-US" sz="2800" dirty="0" smtClean="0"/>
              <a:t>mind</a:t>
            </a:r>
            <a:r>
              <a:rPr lang="en-US" sz="2800" dirty="0"/>
              <a:t>) 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</a:pPr>
            <a:r>
              <a:rPr lang="el-GR" sz="2800" b="1" dirty="0" smtClean="0"/>
              <a:t>Απώλεια των γενικών νοητικών ικανοτήτων</a:t>
            </a:r>
            <a:r>
              <a:rPr lang="en-US" sz="2800" dirty="0" smtClean="0"/>
              <a:t>, </a:t>
            </a:r>
            <a:r>
              <a:rPr lang="el-GR" sz="2800" dirty="0" smtClean="0"/>
              <a:t>πέρα από το αναμενόμενο λόγω γήρανσης του ατόμου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86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8310916" cy="1296144"/>
          </a:xfrm>
        </p:spPr>
        <p:txBody>
          <a:bodyPr/>
          <a:lstStyle/>
          <a:p>
            <a:r>
              <a:rPr lang="el-GR" dirty="0" smtClean="0"/>
              <a:t>Ήπια Νοητική Διαταραχή </a:t>
            </a:r>
            <a:br>
              <a:rPr lang="el-GR" dirty="0" smtClean="0"/>
            </a:br>
            <a:r>
              <a:rPr lang="en-US" sz="3200" dirty="0"/>
              <a:t>Mild Cognitive Impairment (MCI)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7504" y="1556792"/>
            <a:ext cx="828092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indent="-342900">
              <a:spcBef>
                <a:spcPts val="1200"/>
              </a:spcBef>
              <a:spcAft>
                <a:spcPts val="600"/>
              </a:spcAft>
              <a:defRPr/>
            </a:pPr>
            <a:r>
              <a:rPr lang="el-GR" sz="2800" b="1" dirty="0">
                <a:solidFill>
                  <a:srgbClr val="C00000"/>
                </a:solidFill>
              </a:rPr>
              <a:t>Νοητική διαταραχή σε αρχικό στάδιο </a:t>
            </a:r>
          </a:p>
          <a:p>
            <a:pPr indent="-342900">
              <a:spcBef>
                <a:spcPts val="1200"/>
              </a:spcBef>
              <a:spcAft>
                <a:spcPts val="600"/>
              </a:spcAft>
              <a:defRPr/>
            </a:pPr>
            <a:r>
              <a:rPr lang="el-GR" sz="2800" dirty="0" smtClean="0"/>
              <a:t>Δεν τόσο σημαντική ώστε να μειώνει δραστικά τη δυνατότητα του ατόμου για τις καθημερινές δραστηριότητες </a:t>
            </a:r>
          </a:p>
          <a:p>
            <a:pPr indent="-342900">
              <a:spcBef>
                <a:spcPts val="1200"/>
              </a:spcBef>
              <a:spcAft>
                <a:spcPts val="600"/>
              </a:spcAft>
              <a:defRPr/>
            </a:pPr>
            <a:r>
              <a:rPr lang="el-GR" sz="2800" dirty="0" smtClean="0"/>
              <a:t>Συχνά όμως οδηγεί στη Γενική Άνοια ή στη νόσο </a:t>
            </a:r>
            <a:r>
              <a:rPr lang="en-US" sz="2800" dirty="0" smtClean="0"/>
              <a:t>Alzheimer </a:t>
            </a:r>
          </a:p>
        </p:txBody>
      </p:sp>
      <p:pic>
        <p:nvPicPr>
          <p:cNvPr id="7" name="Picture 20" descr="http://t2.gstatic.com/images?q=tbn:ANd9GcS90nBEC7gwDoXbyV10u5sKUoMIiOMNXsIgIHxXhkSXb7kvBrWL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8" y="116632"/>
            <a:ext cx="1127125" cy="1133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84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5724128" y="1264394"/>
            <a:ext cx="2664296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2400" dirty="0">
                <a:hlinkClick r:id="rId3"/>
              </a:rPr>
              <a:t>Alzheimer Europe </a:t>
            </a:r>
            <a:endParaRPr lang="en-US" sz="2400" dirty="0"/>
          </a:p>
        </p:txBody>
      </p:sp>
      <p:pic>
        <p:nvPicPr>
          <p:cNvPr id="9220" name="Picture 2" descr="Figure 1- Prevalence of dementia in m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3" y="116632"/>
            <a:ext cx="5378450" cy="303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4" descr="Figure 2: Prevalence of dementia in wom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3" y="3573016"/>
            <a:ext cx="5378450" cy="303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53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543800" cy="1123611"/>
          </a:xfrm>
        </p:spPr>
        <p:txBody>
          <a:bodyPr/>
          <a:lstStyle/>
          <a:p>
            <a:pPr eaLnBrk="1" hangingPunct="1"/>
            <a:r>
              <a:rPr lang="el-GR" dirty="0" smtClean="0"/>
              <a:t>Νοητική Άσκηση (ΝΑ)</a:t>
            </a:r>
            <a:br>
              <a:rPr lang="el-GR" dirty="0" smtClean="0"/>
            </a:br>
            <a:r>
              <a:rPr lang="en-US" dirty="0" smtClean="0"/>
              <a:t>Cognitive Training</a:t>
            </a:r>
            <a:r>
              <a:rPr lang="el-GR" dirty="0" smtClean="0"/>
              <a:t> (</a:t>
            </a:r>
            <a:r>
              <a:rPr lang="en-US" dirty="0" smtClean="0"/>
              <a:t>CT)</a:t>
            </a:r>
            <a:endParaRPr lang="el-GR" dirty="0" smtClean="0"/>
          </a:p>
        </p:txBody>
      </p:sp>
      <p:pic>
        <p:nvPicPr>
          <p:cNvPr id="1126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0155"/>
            <a:ext cx="1176338" cy="1223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107504" y="1700808"/>
            <a:ext cx="8233122" cy="482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/>
              <a:t>Κάθε </a:t>
            </a:r>
            <a:r>
              <a:rPr lang="el-GR" sz="2400" b="1" dirty="0" smtClean="0">
                <a:solidFill>
                  <a:srgbClr val="C00000"/>
                </a:solidFill>
              </a:rPr>
              <a:t>μη-φαρμακολογική</a:t>
            </a:r>
            <a:r>
              <a:rPr lang="el-GR" sz="2400" b="1" dirty="0" smtClean="0"/>
              <a:t> (</a:t>
            </a:r>
            <a:r>
              <a:rPr lang="en-US" sz="2400" b="1" dirty="0" smtClean="0"/>
              <a:t>non-pharmacologic</a:t>
            </a:r>
            <a:r>
              <a:rPr lang="el-GR" sz="2400" b="1" dirty="0" smtClean="0"/>
              <a:t>) παρέμβαση σχεδιασμένη να βελτιώσει τη </a:t>
            </a:r>
            <a:r>
              <a:rPr lang="el-GR" sz="2400" b="1" dirty="0" smtClean="0">
                <a:solidFill>
                  <a:srgbClr val="C00000"/>
                </a:solidFill>
              </a:rPr>
              <a:t>νοητική λειτουργία </a:t>
            </a:r>
            <a:r>
              <a:rPr lang="el-GR" sz="2400" b="1" dirty="0" smtClean="0"/>
              <a:t>του ατόμου</a:t>
            </a:r>
            <a:endParaRPr lang="en-US" sz="2400" b="1" dirty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Οι παρεμβάσεις ΝΑ εστιάζουν σε συγκεκριμένες </a:t>
            </a:r>
            <a:r>
              <a:rPr lang="el-GR" sz="2400" b="1" dirty="0" smtClean="0"/>
              <a:t>νοητικές λειτουργίες 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Πχ. μνήμη, προσοχή, επίλυση προβλήματος </a:t>
            </a:r>
            <a:endParaRPr lang="en-US" sz="2400" dirty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Ακόμη μπορεί να εστιάζουν στη άσκηση σε </a:t>
            </a:r>
            <a:r>
              <a:rPr lang="el-GR" sz="2400" b="1" dirty="0" smtClean="0"/>
              <a:t>καθημερινές δραστηριότητες</a:t>
            </a:r>
            <a:r>
              <a:rPr lang="el-GR" sz="2400" dirty="0" smtClean="0"/>
              <a:t> με χρήση απλών εργαλείων 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Πχ. χρήση τηλεφώνου, οικιακών συσκευών, κλπ. 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… ή κοινωνικές </a:t>
            </a:r>
            <a:r>
              <a:rPr lang="el-GR" sz="2400" b="1" dirty="0" smtClean="0"/>
              <a:t>δεξιότητες</a:t>
            </a:r>
            <a:r>
              <a:rPr lang="el-GR" sz="2400" dirty="0" smtClean="0"/>
              <a:t>, συμπεριφορά, κλπ.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13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179388" y="76993"/>
            <a:ext cx="7543800" cy="903287"/>
          </a:xfrm>
        </p:spPr>
        <p:txBody>
          <a:bodyPr/>
          <a:lstStyle/>
          <a:p>
            <a:pPr eaLnBrk="1" hangingPunct="1"/>
            <a:r>
              <a:rPr lang="en-US" dirty="0" smtClean="0"/>
              <a:t>“Brain Fitness”</a:t>
            </a:r>
            <a:endParaRPr lang="el-GR" dirty="0" smtClean="0"/>
          </a:p>
        </p:txBody>
      </p:sp>
      <p:sp>
        <p:nvSpPr>
          <p:cNvPr id="13316" name="Rectangle 9"/>
          <p:cNvSpPr>
            <a:spLocks noChangeArrowheads="1"/>
          </p:cNvSpPr>
          <p:nvPr/>
        </p:nvSpPr>
        <p:spPr bwMode="auto">
          <a:xfrm>
            <a:off x="179388" y="1628800"/>
            <a:ext cx="828104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Η ιδέα πως οι </a:t>
            </a:r>
            <a:r>
              <a:rPr lang="el-GR" sz="2400" b="1" dirty="0" smtClean="0">
                <a:solidFill>
                  <a:srgbClr val="C00000"/>
                </a:solidFill>
              </a:rPr>
              <a:t>νοητικές ικανότητες μπορούν να διατηρηθούν </a:t>
            </a:r>
            <a:r>
              <a:rPr lang="el-GR" sz="2400" dirty="0" smtClean="0"/>
              <a:t>ή βελτιωθούν μέσω </a:t>
            </a:r>
            <a:r>
              <a:rPr lang="el-GR" sz="2400" b="1" dirty="0">
                <a:solidFill>
                  <a:srgbClr val="C00000"/>
                </a:solidFill>
              </a:rPr>
              <a:t>συστηματικής άσκησης </a:t>
            </a:r>
            <a:r>
              <a:rPr lang="el-GR" sz="2400" dirty="0" smtClean="0"/>
              <a:t>των λειτουργιών του εγκεφάλου</a:t>
            </a:r>
            <a:endParaRPr lang="en-US" sz="2400" dirty="0"/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i="1" dirty="0" smtClean="0"/>
              <a:t>Ερευνητικά στοιχεία</a:t>
            </a:r>
            <a:r>
              <a:rPr lang="el-GR" sz="2400" dirty="0" smtClean="0"/>
              <a:t>: υψηλό επίπεδο </a:t>
            </a:r>
            <a:r>
              <a:rPr lang="el-GR" sz="2400" b="1" dirty="0" smtClean="0"/>
              <a:t>νοητικής δραστηριότητας</a:t>
            </a:r>
            <a:r>
              <a:rPr lang="el-GR" sz="2400" dirty="0" smtClean="0"/>
              <a:t> συσχετίζονται με </a:t>
            </a:r>
            <a:r>
              <a:rPr lang="el-GR" sz="2400" b="1" dirty="0" smtClean="0"/>
              <a:t>μειωμένο κίνδυνο </a:t>
            </a:r>
            <a:r>
              <a:rPr lang="el-GR" sz="2400" dirty="0" smtClean="0"/>
              <a:t>γεροντικής άνοιας 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l-GR" sz="2400" dirty="0" smtClean="0"/>
              <a:t>Ο διεθνής όρος </a:t>
            </a:r>
            <a:r>
              <a:rPr lang="en-US" sz="2400" dirty="0" smtClean="0"/>
              <a:t>“Brain Fitness” </a:t>
            </a:r>
            <a:r>
              <a:rPr lang="el-GR" sz="2400" dirty="0" smtClean="0"/>
              <a:t>αναφέρεται στην κατηγορία </a:t>
            </a:r>
            <a:r>
              <a:rPr lang="el-GR" sz="2400" b="1" dirty="0" smtClean="0"/>
              <a:t>ψηφιακών προϊόντων </a:t>
            </a:r>
            <a:r>
              <a:rPr lang="el-GR" sz="2400" dirty="0" smtClean="0"/>
              <a:t>που προσφέρονται και μέσω </a:t>
            </a:r>
            <a:r>
              <a:rPr lang="en-US" sz="2400" dirty="0" smtClean="0"/>
              <a:t>Web </a:t>
            </a:r>
            <a:r>
              <a:rPr lang="el-GR" sz="2400" dirty="0" smtClean="0"/>
              <a:t>για νοητική άσκηση</a:t>
            </a:r>
            <a:endParaRPr lang="en-US" sz="2400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0155"/>
            <a:ext cx="1176338" cy="1223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107363" cy="507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9512" y="5793552"/>
            <a:ext cx="81073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2400" dirty="0">
                <a:hlinkClick r:id="rId4"/>
              </a:rPr>
              <a:t>http://www.lumosity.com</a:t>
            </a:r>
            <a:r>
              <a:rPr lang="en-US" sz="2400" dirty="0" smtClean="0">
                <a:hlinkClick r:id="rId4"/>
              </a:rPr>
              <a:t>/</a:t>
            </a:r>
            <a:r>
              <a:rPr lang="el-GR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973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208962" cy="5119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73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83" y="260648"/>
            <a:ext cx="8251041" cy="513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73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3868</TotalTime>
  <Words>213</Words>
  <Application>Microsoft Office PowerPoint</Application>
  <PresentationFormat>On-screen Show (4:3)</PresentationFormat>
  <Paragraphs>32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1_Adjacency</vt:lpstr>
      <vt:lpstr>Υπηρεσίες Νοητικής Άσκησης   Cognitive Training </vt:lpstr>
      <vt:lpstr>Άνοια</vt:lpstr>
      <vt:lpstr>Ήπια Νοητική Διαταραχή  Mild Cognitive Impairment (MCI) </vt:lpstr>
      <vt:lpstr>PowerPoint Presentation</vt:lpstr>
      <vt:lpstr>Νοητική Άσκηση (ΝΑ) Cognitive Training (CT)</vt:lpstr>
      <vt:lpstr>“Brain Fitness”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Υψηλότερου επιπέδου νοητική άσκηση </vt:lpstr>
      <vt:lpstr>PowerPoint Presentation</vt:lpstr>
      <vt:lpstr>Go-Robo!   Game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Intro</dc:title>
  <dc:creator>Stavros</dc:creator>
  <cp:lastModifiedBy>sd</cp:lastModifiedBy>
  <cp:revision>684</cp:revision>
  <dcterms:created xsi:type="dcterms:W3CDTF">2014-08-01T17:26:32Z</dcterms:created>
  <dcterms:modified xsi:type="dcterms:W3CDTF">2015-07-09T07:53:44Z</dcterms:modified>
</cp:coreProperties>
</file>